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4" r:id="rId3"/>
    <p:sldId id="275" r:id="rId4"/>
    <p:sldId id="258" r:id="rId5"/>
    <p:sldId id="263" r:id="rId6"/>
    <p:sldId id="259" r:id="rId7"/>
    <p:sldId id="257" r:id="rId8"/>
    <p:sldId id="260" r:id="rId9"/>
    <p:sldId id="268" r:id="rId10"/>
    <p:sldId id="269" r:id="rId11"/>
    <p:sldId id="267" r:id="rId12"/>
    <p:sldId id="264" r:id="rId13"/>
    <p:sldId id="265" r:id="rId14"/>
    <p:sldId id="266" r:id="rId15"/>
    <p:sldId id="272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98"/>
    <p:restoredTop sz="94304"/>
  </p:normalViewPr>
  <p:slideViewPr>
    <p:cSldViewPr snapToGrid="0" snapToObjects="1">
      <p:cViewPr varScale="1">
        <p:scale>
          <a:sx n="103" d="100"/>
          <a:sy n="103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umich:si:ug-program:BSI_Admiss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Students Admitted to UMSI</a:t>
            </a:r>
            <a:r>
              <a:rPr lang="en-US" baseline="0"/>
              <a:t> BSI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Admit!$B$1</c:f>
              <c:strCache>
                <c:ptCount val="1"/>
                <c:pt idx="0">
                  <c:v>Female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Admit!$B$2:$B$3</c:f>
              <c:numCache>
                <c:formatCode>General</c:formatCode>
                <c:ptCount val="2"/>
                <c:pt idx="0">
                  <c:v>48.0</c:v>
                </c:pt>
                <c:pt idx="1">
                  <c:v>50.0</c:v>
                </c:pt>
              </c:numCache>
            </c:numRef>
          </c:val>
        </c:ser>
        <c:ser>
          <c:idx val="2"/>
          <c:order val="1"/>
          <c:tx>
            <c:strRef>
              <c:f>Admit!$C$1</c:f>
              <c:strCache>
                <c:ptCount val="1"/>
                <c:pt idx="0">
                  <c:v>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Admit!$C$2:$C$3</c:f>
              <c:numCache>
                <c:formatCode>General</c:formatCode>
                <c:ptCount val="2"/>
                <c:pt idx="0">
                  <c:v>44.0</c:v>
                </c:pt>
                <c:pt idx="1">
                  <c:v>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77968512"/>
        <c:axId val="-577964992"/>
      </c:barChart>
      <c:catAx>
        <c:axId val="-57796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577964992"/>
        <c:crosses val="autoZero"/>
        <c:auto val="1"/>
        <c:lblAlgn val="ctr"/>
        <c:lblOffset val="100"/>
        <c:noMultiLvlLbl val="0"/>
      </c:catAx>
      <c:valAx>
        <c:axId val="-57796499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-5779685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>
        <a:alpha val="83000"/>
      </a:schemeClr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C4A0C-5E61-574B-9381-C55CCBC0A646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4C77A-7146-6842-9E81-0852B851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66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propose</a:t>
            </a:r>
            <a:r>
              <a:rPr lang="en-US" baseline="0" dirty="0" smtClean="0"/>
              <a:t> something different...  Something that is essential to be a “free” (as in freedom) citizen.  Being skilled and informed is essential to being a free citizen.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92297-A363-6041-8886-DBE01EE95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Evaluation, Design and Implementing Technology systems BSI, Python, R, JavaScript, Java, PHP, SQL, Swift, </a:t>
            </a:r>
            <a:r>
              <a:rPr lang="en-US" baseline="0" dirty="0" err="1" smtClean="0"/>
              <a:t>ObjectiveC</a:t>
            </a:r>
            <a:r>
              <a:rPr lang="en-US" baseline="0" dirty="0" smtClean="0"/>
              <a:t>.  Statistics, Visualization, Economics, Game Theory, Motivation, Network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53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2015 – 57% women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4C13-5100-3E47-BCAD-128A392FEEFB}" type="datetimeFigureOut">
              <a:rPr lang="en-US" smtClean="0"/>
              <a:t>4/29/17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7F3A4-80E8-B84B-826B-320A77475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79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Teaching Python to Everyone: AKA: The End of Dilbert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Severance</a:t>
            </a:r>
          </a:p>
          <a:p>
            <a:r>
              <a:rPr lang="en-US" dirty="0"/>
              <a:t>University of Michigan</a:t>
            </a:r>
          </a:p>
          <a:p>
            <a:r>
              <a:rPr lang="en-US" dirty="0"/>
              <a:t>School of </a:t>
            </a:r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UMSI Technical Curriculum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 502 – Networked Computing</a:t>
            </a:r>
          </a:p>
          <a:p>
            <a:pPr lvl="1"/>
            <a:r>
              <a:rPr lang="en-US" dirty="0" smtClean="0"/>
              <a:t>Python / Data analysis</a:t>
            </a:r>
          </a:p>
          <a:p>
            <a:pPr lvl="1"/>
            <a:r>
              <a:rPr lang="en-US" dirty="0" smtClean="0"/>
              <a:t>Database</a:t>
            </a:r>
          </a:p>
          <a:p>
            <a:r>
              <a:rPr lang="en-US" dirty="0" smtClean="0"/>
              <a:t>SI539 – Web Applications</a:t>
            </a:r>
          </a:p>
          <a:p>
            <a:pPr lvl="1"/>
            <a:r>
              <a:rPr lang="en-US" dirty="0" smtClean="0"/>
              <a:t>HTML / CSS</a:t>
            </a:r>
          </a:p>
          <a:p>
            <a:pPr lvl="1"/>
            <a:r>
              <a:rPr lang="en-US" dirty="0" smtClean="0"/>
              <a:t>Responsive / Accessible Design</a:t>
            </a:r>
          </a:p>
          <a:p>
            <a:r>
              <a:rPr lang="en-US" dirty="0" smtClean="0"/>
              <a:t>Si664 – Interactive Applications</a:t>
            </a:r>
          </a:p>
          <a:p>
            <a:pPr lvl="1"/>
            <a:r>
              <a:rPr lang="en-US" dirty="0" smtClean="0"/>
              <a:t>PHP / SQL</a:t>
            </a:r>
          </a:p>
          <a:p>
            <a:pPr lvl="1"/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Taking "For Everybody" to Coursera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History, Technology, and Security</a:t>
            </a:r>
            <a:r>
              <a:rPr lang="en-US" dirty="0"/>
              <a:t> </a:t>
            </a:r>
            <a:r>
              <a:rPr lang="en-US" dirty="0" smtClean="0"/>
              <a:t>(15 weeks)</a:t>
            </a:r>
          </a:p>
          <a:p>
            <a:r>
              <a:rPr lang="en-US" dirty="0" smtClean="0"/>
              <a:t>Python for Everybody (5 courses – 30 weeks) </a:t>
            </a:r>
          </a:p>
          <a:p>
            <a:r>
              <a:rPr lang="en-US" dirty="0" smtClean="0"/>
              <a:t>Web Design for Everybody (4 Courses – 25 weeks)</a:t>
            </a:r>
          </a:p>
          <a:p>
            <a:r>
              <a:rPr lang="en-US" dirty="0" smtClean="0"/>
              <a:t>Web Applications for Everybody (5 Courses - 30 weeks) </a:t>
            </a:r>
          </a:p>
          <a:p>
            <a:pPr lvl="1"/>
            <a:r>
              <a:rPr lang="en-US" dirty="0" smtClean="0"/>
              <a:t>Coming Fall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5180013"/>
            <a:ext cx="4254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04" y="588603"/>
            <a:ext cx="8998797" cy="56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8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343" y="488898"/>
            <a:ext cx="9064168" cy="602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4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0"/>
            <a:ext cx="10460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5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Bachelors of Science in Information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1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51" y="747117"/>
            <a:ext cx="8657526" cy="492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51" y="747117"/>
            <a:ext cx="8657526" cy="4927179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3296283" y="1870205"/>
          <a:ext cx="5735496" cy="3293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71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Imagining a High School Curriculum</a:t>
            </a:r>
            <a:r>
              <a:rPr lang="is-IS" dirty="0" smtClean="0">
                <a:solidFill>
                  <a:srgbClr val="FFFF00"/>
                </a:solidFill>
              </a:rPr>
              <a:t>…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0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615"/>
            <a:ext cx="12192000" cy="46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1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74311" y="6351555"/>
            <a:ext cx="217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code.org</a:t>
            </a:r>
            <a:r>
              <a:rPr lang="en-US" dirty="0"/>
              <a:t>/stats</a:t>
            </a:r>
          </a:p>
        </p:txBody>
      </p:sp>
      <p:pic>
        <p:nvPicPr>
          <p:cNvPr id="5" name="Picture 4" descr="BbEQR5xIMAAKWf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33" y="334313"/>
            <a:ext cx="5306950" cy="54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88" y="598310"/>
            <a:ext cx="7805045" cy="5695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3443" y="6419757"/>
            <a:ext cx="827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qz.com</a:t>
            </a:r>
            <a:r>
              <a:rPr lang="en-US" dirty="0"/>
              <a:t>/298635/these-programming-languages-will-earn-you-the-most-money/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733443" y="2187504"/>
            <a:ext cx="538445" cy="246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4976" y="6303546"/>
            <a:ext cx="5845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en.wikipedia.org</a:t>
            </a:r>
            <a:r>
              <a:rPr lang="en-US" dirty="0">
                <a:solidFill>
                  <a:srgbClr val="FFFF00"/>
                </a:solidFill>
              </a:rPr>
              <a:t>/wiki/</a:t>
            </a:r>
            <a:r>
              <a:rPr lang="en-US" dirty="0" err="1">
                <a:solidFill>
                  <a:srgbClr val="FFFF00"/>
                </a:solidFill>
              </a:rPr>
              <a:t>Liberal_arts_education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3319" y="718012"/>
            <a:ext cx="3879169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liberal arts (Latin: </a:t>
            </a:r>
            <a:r>
              <a:rPr lang="en-US" sz="3200" dirty="0" err="1"/>
              <a:t>artes</a:t>
            </a:r>
            <a:r>
              <a:rPr lang="en-US" sz="3200" dirty="0"/>
              <a:t> </a:t>
            </a:r>
            <a:r>
              <a:rPr lang="en-US" sz="3200" dirty="0" err="1"/>
              <a:t>liberales</a:t>
            </a:r>
            <a:r>
              <a:rPr lang="en-US" sz="3200" dirty="0"/>
              <a:t>) are those subjects or </a:t>
            </a:r>
            <a:r>
              <a:rPr lang="en-US" sz="3200" dirty="0">
                <a:solidFill>
                  <a:srgbClr val="3366FF"/>
                </a:solidFill>
              </a:rPr>
              <a:t>skills</a:t>
            </a:r>
            <a:r>
              <a:rPr lang="en-US" sz="3200" dirty="0"/>
              <a:t> that in classical antiquity were considered </a:t>
            </a:r>
            <a:r>
              <a:rPr lang="en-US" sz="3200" dirty="0">
                <a:solidFill>
                  <a:srgbClr val="3366FF"/>
                </a:solidFill>
              </a:rPr>
              <a:t>essential for a free person</a:t>
            </a:r>
            <a:r>
              <a:rPr lang="en-US" sz="3200" dirty="0"/>
              <a:t> (a citizen) to know in order to </a:t>
            </a:r>
            <a:r>
              <a:rPr lang="en-US" sz="3200" dirty="0">
                <a:solidFill>
                  <a:srgbClr val="3366FF"/>
                </a:solidFill>
              </a:rPr>
              <a:t>take an active part in civic life</a:t>
            </a:r>
          </a:p>
        </p:txBody>
      </p:sp>
      <p:pic>
        <p:nvPicPr>
          <p:cNvPr id="6" name="Picture 5" descr="Septem-artes-liberales_Herrad-von-Landsberg_Hortus-deliciarum_11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723" y="828458"/>
            <a:ext cx="3614571" cy="47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10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08" y="275379"/>
            <a:ext cx="5726546" cy="4277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2000" y="5193037"/>
            <a:ext cx="42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SI502 – Network Computing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5" name="Picture 4" descr="cov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58" y="1222196"/>
            <a:ext cx="3390692" cy="49222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5569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Principles of SI502 – Networked Programming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Teach a broad (not deep) set of topics</a:t>
            </a:r>
          </a:p>
          <a:p>
            <a:r>
              <a:rPr lang="en-US" dirty="0" smtClean="0"/>
              <a:t>Focus on Data Analysis – not Math</a:t>
            </a:r>
          </a:p>
          <a:p>
            <a:r>
              <a:rPr lang="en-US" dirty="0" smtClean="0"/>
              <a:t>Avoid "Beautiful Algorithms"</a:t>
            </a:r>
          </a:p>
          <a:p>
            <a:r>
              <a:rPr lang="en-US" dirty="0"/>
              <a:t>Teach for confidence, delay deep </a:t>
            </a:r>
            <a:r>
              <a:rPr lang="en-US" dirty="0" smtClean="0"/>
              <a:t>expertise</a:t>
            </a:r>
          </a:p>
          <a:p>
            <a:endParaRPr lang="en-US" dirty="0"/>
          </a:p>
          <a:p>
            <a:r>
              <a:rPr lang="en-US" dirty="0" smtClean="0"/>
              <a:t>Goal: Build </a:t>
            </a:r>
            <a:r>
              <a:rPr lang="en-US" dirty="0" err="1" smtClean="0"/>
              <a:t>cusiousity</a:t>
            </a:r>
            <a:endParaRPr lang="en-US" dirty="0" smtClean="0"/>
          </a:p>
          <a:p>
            <a:r>
              <a:rPr lang="en-US" dirty="0" smtClean="0"/>
              <a:t>Goal: Students will take later non-required technology 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</TotalTime>
  <Words>304</Words>
  <Application>Microsoft Macintosh PowerPoint</Application>
  <PresentationFormat>Widescreen</PresentationFormat>
  <Paragraphs>42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Teaching Python to Everyone: AKA: The End of Dilbert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Principles of SI502 – Networked Programming</vt:lpstr>
      <vt:lpstr>UMSI Technical Curriculum</vt:lpstr>
      <vt:lpstr>Taking "For Everybody" to Coursera</vt:lpstr>
      <vt:lpstr>PowerPoint Presentation</vt:lpstr>
      <vt:lpstr>PowerPoint Presentation</vt:lpstr>
      <vt:lpstr>PowerPoint Presentation</vt:lpstr>
      <vt:lpstr>Bachelors of Science in Information</vt:lpstr>
      <vt:lpstr>PowerPoint Presentation</vt:lpstr>
      <vt:lpstr>PowerPoint Presentation</vt:lpstr>
      <vt:lpstr>Imagining a High School Curriculum…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8</cp:revision>
  <cp:lastPrinted>2017-04-30T01:30:33Z</cp:lastPrinted>
  <dcterms:created xsi:type="dcterms:W3CDTF">2017-04-29T19:16:24Z</dcterms:created>
  <dcterms:modified xsi:type="dcterms:W3CDTF">2017-04-30T01:31:55Z</dcterms:modified>
</cp:coreProperties>
</file>